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sldIdLst>
    <p:sldId id="262" r:id="rId2"/>
    <p:sldId id="271" r:id="rId3"/>
    <p:sldId id="268" r:id="rId4"/>
    <p:sldId id="269" r:id="rId5"/>
    <p:sldId id="270" r:id="rId6"/>
    <p:sldId id="258" r:id="rId7"/>
    <p:sldId id="259" r:id="rId8"/>
    <p:sldId id="267" r:id="rId9"/>
    <p:sldId id="260" r:id="rId10"/>
    <p:sldId id="266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00"/>
    <a:srgbClr val="FFFFFF"/>
    <a:srgbClr val="0033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6AF6A-A502-46B6-AFD1-112C7C4EDBA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431930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1" y="1905000"/>
            <a:ext cx="5236633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57434" y="1905000"/>
            <a:ext cx="5236633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39701-4419-4008-86D1-6B5CB487FDF9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718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D07972-B258-4B22-8124-5EB48F622995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962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9E4D793-27E5-484F-9714-77C2071AA66A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034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random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07/relationships/media" Target="../media/media2.WAV"/><Relationship Id="rId7" Type="http://schemas.openxmlformats.org/officeDocument/2006/relationships/image" Target="../media/image3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2.gif"/><Relationship Id="rId5" Type="http://schemas.openxmlformats.org/officeDocument/2006/relationships/slideLayout" Target="../slideLayouts/slideLayout1.xml"/><Relationship Id="rId4" Type="http://schemas.openxmlformats.org/officeDocument/2006/relationships/audio" Target="../media/media2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008000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075397" y="1333500"/>
            <a:ext cx="10676467" cy="2816469"/>
          </a:xfrm>
          <a:solidFill>
            <a:srgbClr val="C00000"/>
          </a:solidFill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en-US" sz="7200" dirty="0">
                <a:solidFill>
                  <a:schemeClr val="bg1"/>
                </a:solidFill>
              </a:rPr>
              <a:t>Machines</a:t>
            </a:r>
          </a:p>
          <a:p>
            <a:pPr marL="0" indent="0" algn="ctr" eaLnBrk="1" hangingPunct="1">
              <a:buNone/>
              <a:defRPr/>
            </a:pPr>
            <a:r>
              <a:rPr lang="en-US" sz="7200" dirty="0">
                <a:solidFill>
                  <a:schemeClr val="bg1"/>
                </a:solidFill>
              </a:rPr>
              <a:t>14-2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>
          <a:gsLst>
            <a:gs pos="0">
              <a:srgbClr val="008000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rrowheads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chemeClr val="bg1"/>
                </a:solidFill>
              </a:rPr>
              <a:t>How can you increase the work output of a machine?</a:t>
            </a:r>
          </a:p>
        </p:txBody>
      </p:sp>
      <p:sp>
        <p:nvSpPr>
          <p:cNvPr id="79876" name="Rectangle 4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609600" y="2259013"/>
            <a:ext cx="10785231" cy="4191000"/>
          </a:xfrm>
          <a:noFill/>
        </p:spPr>
        <p:txBody>
          <a:bodyPr/>
          <a:lstStyle/>
          <a:p>
            <a:pPr marL="0" indent="0" eaLnBrk="1" hangingPunct="1">
              <a:buNone/>
              <a:defRPr/>
            </a:pPr>
            <a:endParaRPr lang="en-US" dirty="0"/>
          </a:p>
          <a:p>
            <a:pPr eaLnBrk="1" hangingPunct="1">
              <a:buFont typeface="Wingdings" pitchFamily="64" charset="2"/>
              <a:buChar char="§"/>
              <a:defRPr/>
            </a:pPr>
            <a:endParaRPr lang="en-US" dirty="0"/>
          </a:p>
          <a:p>
            <a:pPr marL="0" indent="0" eaLnBrk="1" hangingPunct="1">
              <a:buNone/>
              <a:defRPr/>
            </a:pPr>
            <a:endParaRPr lang="en-US" sz="6000" b="1" dirty="0"/>
          </a:p>
          <a:p>
            <a:pPr eaLnBrk="1" hangingPunct="1">
              <a:buFont typeface="Wingdings" pitchFamily="64" charset="2"/>
              <a:buChar char="v"/>
              <a:defRPr/>
            </a:pPr>
            <a:r>
              <a:rPr lang="en-US" sz="4000" dirty="0"/>
              <a:t>Increase the work input or decrease the friction.</a:t>
            </a:r>
          </a:p>
        </p:txBody>
      </p:sp>
      <p:pic>
        <p:nvPicPr>
          <p:cNvPr id="79875" name="Picture 3" descr="bd05869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214" y="1787862"/>
            <a:ext cx="1922345" cy="1908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3944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98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98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98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 build="p" autoUpdateAnimBg="0"/>
      <p:bldP spid="79876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8000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Big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1) Machines make work easier by these 3 things:</a:t>
            </a:r>
          </a:p>
          <a:p>
            <a:pPr eaLnBrk="1" hangingPunct="1">
              <a:buClr>
                <a:schemeClr val="tx1"/>
              </a:buClr>
              <a:defRPr/>
            </a:pPr>
            <a:r>
              <a:rPr lang="en-US" dirty="0"/>
              <a:t>Changing the size of the force</a:t>
            </a:r>
          </a:p>
          <a:p>
            <a:pPr eaLnBrk="1" hangingPunct="1">
              <a:buClr>
                <a:schemeClr val="tx1"/>
              </a:buClr>
              <a:defRPr/>
            </a:pPr>
            <a:r>
              <a:rPr lang="en-US" dirty="0"/>
              <a:t>Changing the direction of the force</a:t>
            </a:r>
          </a:p>
          <a:p>
            <a:pPr eaLnBrk="1" hangingPunct="1">
              <a:buClr>
                <a:schemeClr val="tx1"/>
              </a:buClr>
              <a:defRPr/>
            </a:pPr>
            <a:r>
              <a:rPr lang="en-US" dirty="0"/>
              <a:t>The distance over which the force acts</a:t>
            </a:r>
          </a:p>
          <a:p>
            <a:pPr marL="0" indent="0" eaLnBrk="1" hangingPunct="1">
              <a:buNone/>
              <a:defRPr/>
            </a:pPr>
            <a:endParaRPr lang="en-US" dirty="0"/>
          </a:p>
          <a:p>
            <a:pPr marL="0" indent="0" eaLnBrk="1" hangingPunct="1">
              <a:buNone/>
              <a:defRPr/>
            </a:pPr>
            <a:r>
              <a:rPr lang="en-US" dirty="0"/>
              <a:t>2) They do not increase the amount of work done or decrease the amount of work you do.</a:t>
            </a:r>
          </a:p>
          <a:p>
            <a:pPr marL="514350" indent="-514350"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289118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8000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Big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3) The relationship between force and distance is as one increases the one decreases. </a:t>
            </a:r>
          </a:p>
          <a:p>
            <a:pPr>
              <a:buClr>
                <a:schemeClr val="tx1"/>
              </a:buClr>
            </a:pPr>
            <a:r>
              <a:rPr lang="en-US" dirty="0"/>
              <a:t>Inversely Related</a:t>
            </a:r>
          </a:p>
          <a:p>
            <a:pPr>
              <a:buClr>
                <a:schemeClr val="tx1"/>
              </a:buClr>
            </a:pPr>
            <a:r>
              <a:rPr lang="en-US" dirty="0"/>
              <a:t>Negative trend/negative correlation on graph</a:t>
            </a:r>
          </a:p>
          <a:p>
            <a:pPr marL="0" indent="0">
              <a:buNone/>
            </a:pPr>
            <a:endParaRPr lang="en-US" dirty="0"/>
          </a:p>
          <a:p>
            <a:pPr marL="0" indent="0" eaLnBrk="1" hangingPunct="1">
              <a:buNone/>
              <a:defRPr/>
            </a:pPr>
            <a:r>
              <a:rPr lang="en-US" dirty="0"/>
              <a:t>4) Work output is never greater than work input because of friction.</a:t>
            </a:r>
          </a:p>
          <a:p>
            <a:pPr marL="514350" indent="-514350"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146728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8000"/>
            </a:gs>
            <a:gs pos="100000">
              <a:schemeClr val="accent1">
                <a:gamma/>
                <a:tint val="1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034AE-2142-4E8B-9A9E-39A6CAD7BA1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Lesson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7BF7A-1E68-43EF-99E1-40EE43E63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I can describe what a machine is.</a:t>
            </a:r>
          </a:p>
          <a:p>
            <a:r>
              <a:rPr lang="en-US" sz="3600" dirty="0"/>
              <a:t>I can describe how a machine makes work easier to do.</a:t>
            </a:r>
          </a:p>
          <a:p>
            <a:r>
              <a:rPr lang="en-US" sz="3600" dirty="0"/>
              <a:t>I can describe the relationship between force and distance when using a machine.</a:t>
            </a:r>
          </a:p>
        </p:txBody>
      </p:sp>
    </p:spTree>
    <p:extLst>
      <p:ext uri="{BB962C8B-B14F-4D97-AF65-F5344CB8AC3E}">
        <p14:creationId xmlns:p14="http://schemas.microsoft.com/office/powerpoint/2010/main" val="3897420802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8000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So last time we saw that the amount of work you do depends on a force being used to move an object a certain distance. The faster you accomplish it, the more power there is!</a:t>
            </a:r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title"/>
          </p:nvPr>
        </p:nvSpPr>
        <p:spPr>
          <a:solidFill>
            <a:srgbClr val="C00000"/>
          </a:solidFill>
          <a:ln/>
        </p:spPr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  <a:latin typeface="Rockwell Extra Bold" panose="02060903040505020403" pitchFamily="18" charset="0"/>
              </a:rPr>
              <a:t>Work and Power Lab</a:t>
            </a:r>
          </a:p>
        </p:txBody>
      </p:sp>
      <p:sp>
        <p:nvSpPr>
          <p:cNvPr id="105477" name="Line 5"/>
          <p:cNvSpPr>
            <a:spLocks noChangeShapeType="1"/>
          </p:cNvSpPr>
          <p:nvPr/>
        </p:nvSpPr>
        <p:spPr bwMode="auto">
          <a:xfrm flipV="1">
            <a:off x="6859588" y="5260976"/>
            <a:ext cx="0" cy="11033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105478" name="Line 6"/>
          <p:cNvSpPr>
            <a:spLocks noChangeShapeType="1"/>
          </p:cNvSpPr>
          <p:nvPr/>
        </p:nvSpPr>
        <p:spPr bwMode="auto">
          <a:xfrm>
            <a:off x="6834189" y="5248275"/>
            <a:ext cx="123983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105479" name="Line 7"/>
          <p:cNvSpPr>
            <a:spLocks noChangeShapeType="1"/>
          </p:cNvSpPr>
          <p:nvPr/>
        </p:nvSpPr>
        <p:spPr bwMode="auto">
          <a:xfrm flipV="1">
            <a:off x="8086725" y="4246563"/>
            <a:ext cx="0" cy="10271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105480" name="Line 8"/>
          <p:cNvSpPr>
            <a:spLocks noChangeShapeType="1"/>
          </p:cNvSpPr>
          <p:nvPr/>
        </p:nvSpPr>
        <p:spPr bwMode="auto">
          <a:xfrm flipV="1">
            <a:off x="8064500" y="4225925"/>
            <a:ext cx="13779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105481" name="Line 9"/>
          <p:cNvSpPr>
            <a:spLocks noChangeShapeType="1"/>
          </p:cNvSpPr>
          <p:nvPr/>
        </p:nvSpPr>
        <p:spPr bwMode="auto">
          <a:xfrm flipH="1">
            <a:off x="2363788" y="6337300"/>
            <a:ext cx="45085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105483" name="Line 11"/>
          <p:cNvSpPr>
            <a:spLocks noChangeShapeType="1"/>
          </p:cNvSpPr>
          <p:nvPr/>
        </p:nvSpPr>
        <p:spPr bwMode="auto">
          <a:xfrm flipV="1">
            <a:off x="8864600" y="4219575"/>
            <a:ext cx="0" cy="2103438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105484" name="Text Box 12"/>
          <p:cNvSpPr txBox="1">
            <a:spLocks noChangeArrowheads="1"/>
          </p:cNvSpPr>
          <p:nvPr/>
        </p:nvSpPr>
        <p:spPr bwMode="auto">
          <a:xfrm>
            <a:off x="1849438" y="3259139"/>
            <a:ext cx="4464050" cy="915987"/>
          </a:xfrm>
          <a:prstGeom prst="rect">
            <a:avLst/>
          </a:prstGeom>
          <a:solidFill>
            <a:srgbClr val="990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FFFF"/>
                </a:solidFill>
              </a:rPr>
              <a:t>So, if someone has to get themselves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FFFF"/>
                </a:solidFill>
              </a:rPr>
              <a:t>up a certain distance, then they have to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FFFF"/>
                </a:solidFill>
              </a:rPr>
              <a:t>do the equivalent amount of work</a:t>
            </a:r>
          </a:p>
        </p:txBody>
      </p:sp>
      <p:sp>
        <p:nvSpPr>
          <p:cNvPr id="105485" name="Text Box 13"/>
          <p:cNvSpPr txBox="1">
            <a:spLocks noChangeArrowheads="1"/>
          </p:cNvSpPr>
          <p:nvPr/>
        </p:nvSpPr>
        <p:spPr bwMode="auto">
          <a:xfrm>
            <a:off x="8916988" y="5087939"/>
            <a:ext cx="1771650" cy="91598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The height of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this staircase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is the distance</a:t>
            </a:r>
          </a:p>
        </p:txBody>
      </p:sp>
      <p:sp>
        <p:nvSpPr>
          <p:cNvPr id="105486" name="Text Box 14"/>
          <p:cNvSpPr txBox="1">
            <a:spLocks noChangeArrowheads="1"/>
          </p:cNvSpPr>
          <p:nvPr/>
        </p:nvSpPr>
        <p:spPr bwMode="auto">
          <a:xfrm>
            <a:off x="2935288" y="4251325"/>
            <a:ext cx="3092450" cy="6413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The effort Homer needs to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jump up is the force!</a:t>
            </a:r>
          </a:p>
        </p:txBody>
      </p:sp>
      <p:sp>
        <p:nvSpPr>
          <p:cNvPr id="105487" name="Text Box 15"/>
          <p:cNvSpPr txBox="1">
            <a:spLocks noChangeArrowheads="1"/>
          </p:cNvSpPr>
          <p:nvPr/>
        </p:nvSpPr>
        <p:spPr bwMode="auto">
          <a:xfrm>
            <a:off x="1928813" y="6189663"/>
            <a:ext cx="8489950" cy="366712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The</a:t>
            </a:r>
            <a:r>
              <a:rPr lang="en-US" altLang="en-US" b="1">
                <a:solidFill>
                  <a:srgbClr val="FFFFFF"/>
                </a:solidFill>
              </a:rPr>
              <a:t> </a:t>
            </a:r>
            <a:r>
              <a:rPr lang="en-US" altLang="en-US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force of the jump</a:t>
            </a:r>
            <a:r>
              <a:rPr lang="en-US" altLang="en-US" b="1">
                <a:solidFill>
                  <a:srgbClr val="FFFFFF"/>
                </a:solidFill>
              </a:rPr>
              <a:t> </a:t>
            </a:r>
            <a:r>
              <a:rPr lang="en-US" altLang="en-US" b="1">
                <a:solidFill>
                  <a:srgbClr val="000000"/>
                </a:solidFill>
              </a:rPr>
              <a:t>x</a:t>
            </a:r>
            <a:r>
              <a:rPr lang="en-US" altLang="en-US" b="1">
                <a:solidFill>
                  <a:srgbClr val="FFFFFF"/>
                </a:solidFill>
              </a:rPr>
              <a:t> </a:t>
            </a:r>
            <a:r>
              <a:rPr lang="en-US" altLang="en-US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height of the stairs</a:t>
            </a:r>
            <a:r>
              <a:rPr lang="en-US" altLang="en-US" b="1">
                <a:solidFill>
                  <a:srgbClr val="FFFFFF"/>
                </a:solidFill>
              </a:rPr>
              <a:t> </a:t>
            </a:r>
            <a:r>
              <a:rPr lang="en-US" altLang="en-US" b="1">
                <a:solidFill>
                  <a:srgbClr val="000000"/>
                </a:solidFill>
              </a:rPr>
              <a:t>is the work homer accomplished!</a:t>
            </a:r>
          </a:p>
        </p:txBody>
      </p:sp>
      <p:pic>
        <p:nvPicPr>
          <p:cNvPr id="105482" name="Picture 10" descr="0106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721100"/>
            <a:ext cx="1309688" cy="278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488" name="Text Box 16"/>
          <p:cNvSpPr txBox="1">
            <a:spLocks noChangeArrowheads="1"/>
          </p:cNvSpPr>
          <p:nvPr/>
        </p:nvSpPr>
        <p:spPr bwMode="auto">
          <a:xfrm>
            <a:off x="2498725" y="3376613"/>
            <a:ext cx="6711950" cy="641350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00"/>
                </a:solidFill>
              </a:rPr>
              <a:t>It doesn’t matter how fast you do it, as long as the force and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00"/>
                </a:solidFill>
              </a:rPr>
              <a:t>the distance remain the same, the work is the same as well!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5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05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5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5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5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5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5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5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5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63" presetClass="path" presetSubtype="0" accel="50000" decel="5000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4.16667E-6 -3.33333E-6 L 0.33919 0.00023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054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5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8" presetID="57" presetClass="path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.33919 0.00023 L 0.33919 -0.08842 C 0.33919 -0.12847 0.36666 -0.17615 0.38932 -0.17615 L 0.43984 -0.17615 " pathEditMode="relative" rAng="0" ptsTypes="AAAA">
                                      <p:cBhvr>
                                        <p:cTn id="39" dur="500" fill="hold"/>
                                        <p:tgtEl>
                                          <p:spTgt spid="1054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26" y="-88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41" presetID="57" presetClass="path" presetSubtype="0" accel="50000" decel="5000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.43542 -0.1787 L 0.43542 -0.27037 C 0.43542 -0.31065 0.4862 -0.35972 0.52787 -0.35972 L 0.6211 -0.35972 " pathEditMode="relative" rAng="0" ptsTypes="AAAA">
                                      <p:cBhvr>
                                        <p:cTn id="42" dur="500" fill="hold"/>
                                        <p:tgtEl>
                                          <p:spTgt spid="1054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84" y="-90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4" presetID="63" presetClass="path" presetSubtype="0" accel="50000" decel="5000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.6211 -0.35973 L 0.8711 -0.35973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054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5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5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5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5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05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5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5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5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5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83" grpId="0" animBg="1"/>
      <p:bldP spid="105484" grpId="0" animBg="1"/>
      <p:bldP spid="105485" grpId="0" animBg="1"/>
      <p:bldP spid="105486" grpId="0" animBg="1"/>
      <p:bldP spid="105487" grpId="0" animBg="1"/>
      <p:bldP spid="105488" grpId="0" animBg="1"/>
      <p:bldP spid="105488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8000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en-US" altLang="en-US" sz="4000" dirty="0">
                <a:solidFill>
                  <a:schemeClr val="bg1"/>
                </a:solidFill>
                <a:latin typeface="Rockwell Extra Bold" panose="02060903040505020403" pitchFamily="18" charset="0"/>
              </a:rPr>
              <a:t>How does it apply to real life?</a:t>
            </a:r>
          </a:p>
        </p:txBody>
      </p:sp>
      <p:pic>
        <p:nvPicPr>
          <p:cNvPr id="103429" name="Picture 5" descr="006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2488" y="3835400"/>
            <a:ext cx="939800" cy="2300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432" name="Rectangle 8"/>
          <p:cNvSpPr>
            <a:spLocks noChangeArrowheads="1"/>
          </p:cNvSpPr>
          <p:nvPr/>
        </p:nvSpPr>
        <p:spPr bwMode="auto">
          <a:xfrm>
            <a:off x="8567738" y="4225926"/>
            <a:ext cx="925512" cy="887413"/>
          </a:xfrm>
          <a:prstGeom prst="rect">
            <a:avLst/>
          </a:prstGeom>
          <a:solidFill>
            <a:srgbClr val="9933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103433" name="Rectangle 9"/>
          <p:cNvSpPr>
            <a:spLocks noChangeArrowheads="1"/>
          </p:cNvSpPr>
          <p:nvPr/>
        </p:nvSpPr>
        <p:spPr bwMode="auto">
          <a:xfrm>
            <a:off x="6604001" y="4229101"/>
            <a:ext cx="925513" cy="887413"/>
          </a:xfrm>
          <a:prstGeom prst="rect">
            <a:avLst/>
          </a:prstGeom>
          <a:solidFill>
            <a:srgbClr val="9933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103434" name="Rectangle 10"/>
          <p:cNvSpPr>
            <a:spLocks noChangeArrowheads="1"/>
          </p:cNvSpPr>
          <p:nvPr/>
        </p:nvSpPr>
        <p:spPr bwMode="auto">
          <a:xfrm>
            <a:off x="6218238" y="5159376"/>
            <a:ext cx="925512" cy="887413"/>
          </a:xfrm>
          <a:prstGeom prst="rect">
            <a:avLst/>
          </a:prstGeom>
          <a:solidFill>
            <a:srgbClr val="9933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103435" name="Rectangle 11"/>
          <p:cNvSpPr>
            <a:spLocks noChangeArrowheads="1"/>
          </p:cNvSpPr>
          <p:nvPr/>
        </p:nvSpPr>
        <p:spPr bwMode="auto">
          <a:xfrm>
            <a:off x="7210426" y="5160963"/>
            <a:ext cx="925513" cy="887412"/>
          </a:xfrm>
          <a:prstGeom prst="rect">
            <a:avLst/>
          </a:prstGeom>
          <a:solidFill>
            <a:srgbClr val="9933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103436" name="Rectangle 12"/>
          <p:cNvSpPr>
            <a:spLocks noChangeArrowheads="1"/>
          </p:cNvSpPr>
          <p:nvPr/>
        </p:nvSpPr>
        <p:spPr bwMode="auto">
          <a:xfrm>
            <a:off x="9180513" y="5151438"/>
            <a:ext cx="925512" cy="887412"/>
          </a:xfrm>
          <a:prstGeom prst="rect">
            <a:avLst/>
          </a:prstGeom>
          <a:solidFill>
            <a:srgbClr val="9933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103437" name="Rectangle 13"/>
          <p:cNvSpPr>
            <a:spLocks noChangeArrowheads="1"/>
          </p:cNvSpPr>
          <p:nvPr/>
        </p:nvSpPr>
        <p:spPr bwMode="auto">
          <a:xfrm>
            <a:off x="7392988" y="3302001"/>
            <a:ext cx="925512" cy="887413"/>
          </a:xfrm>
          <a:prstGeom prst="rect">
            <a:avLst/>
          </a:prstGeom>
          <a:solidFill>
            <a:srgbClr val="9933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103438" name="Rectangle 14"/>
          <p:cNvSpPr>
            <a:spLocks noChangeArrowheads="1"/>
          </p:cNvSpPr>
          <p:nvPr/>
        </p:nvSpPr>
        <p:spPr bwMode="auto">
          <a:xfrm>
            <a:off x="8183563" y="5159376"/>
            <a:ext cx="925512" cy="887413"/>
          </a:xfrm>
          <a:prstGeom prst="rect">
            <a:avLst/>
          </a:prstGeom>
          <a:solidFill>
            <a:srgbClr val="9933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103439" name="Rectangle 15"/>
          <p:cNvSpPr>
            <a:spLocks noChangeArrowheads="1"/>
          </p:cNvSpPr>
          <p:nvPr/>
        </p:nvSpPr>
        <p:spPr bwMode="auto">
          <a:xfrm>
            <a:off x="7586663" y="4233863"/>
            <a:ext cx="925512" cy="887412"/>
          </a:xfrm>
          <a:prstGeom prst="rect">
            <a:avLst/>
          </a:prstGeom>
          <a:solidFill>
            <a:srgbClr val="9933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103440" name="Rectangle 16"/>
          <p:cNvSpPr>
            <a:spLocks noChangeArrowheads="1"/>
          </p:cNvSpPr>
          <p:nvPr/>
        </p:nvSpPr>
        <p:spPr bwMode="auto">
          <a:xfrm>
            <a:off x="7815263" y="2373313"/>
            <a:ext cx="925512" cy="887412"/>
          </a:xfrm>
          <a:prstGeom prst="rect">
            <a:avLst/>
          </a:prstGeom>
          <a:solidFill>
            <a:srgbClr val="9933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103442" name="Rectangle 18"/>
          <p:cNvSpPr>
            <a:spLocks noChangeArrowheads="1"/>
          </p:cNvSpPr>
          <p:nvPr/>
        </p:nvSpPr>
        <p:spPr bwMode="auto">
          <a:xfrm>
            <a:off x="8366126" y="3298826"/>
            <a:ext cx="925513" cy="887413"/>
          </a:xfrm>
          <a:prstGeom prst="rect">
            <a:avLst/>
          </a:prstGeom>
          <a:solidFill>
            <a:srgbClr val="9933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103446" name="Line 22"/>
          <p:cNvSpPr>
            <a:spLocks noChangeShapeType="1"/>
          </p:cNvSpPr>
          <p:nvPr/>
        </p:nvSpPr>
        <p:spPr bwMode="auto">
          <a:xfrm flipV="1">
            <a:off x="6070600" y="3179764"/>
            <a:ext cx="39688" cy="2782887"/>
          </a:xfrm>
          <a:prstGeom prst="line">
            <a:avLst/>
          </a:prstGeom>
          <a:noFill/>
          <a:ln w="76200">
            <a:solidFill>
              <a:srgbClr val="FF0000"/>
            </a:solidFill>
            <a:prstDash val="sysDot"/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103451" name="Rectangle 27"/>
          <p:cNvSpPr>
            <a:spLocks noChangeArrowheads="1"/>
          </p:cNvSpPr>
          <p:nvPr/>
        </p:nvSpPr>
        <p:spPr bwMode="auto">
          <a:xfrm>
            <a:off x="6411913" y="3305176"/>
            <a:ext cx="925512" cy="887413"/>
          </a:xfrm>
          <a:prstGeom prst="rect">
            <a:avLst/>
          </a:prstGeom>
          <a:solidFill>
            <a:srgbClr val="9933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103448" name="AutoShape 24"/>
          <p:cNvSpPr>
            <a:spLocks noChangeArrowheads="1"/>
          </p:cNvSpPr>
          <p:nvPr/>
        </p:nvSpPr>
        <p:spPr bwMode="auto">
          <a:xfrm>
            <a:off x="4267200" y="3246438"/>
            <a:ext cx="914400" cy="609600"/>
          </a:xfrm>
          <a:prstGeom prst="cloudCallout">
            <a:avLst>
              <a:gd name="adj1" fmla="val -74134"/>
              <a:gd name="adj2" fmla="val 67968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Rockwell Extra Bold" panose="02060903040505020403" pitchFamily="18" charset="0"/>
              </a:rPr>
              <a:t>?</a:t>
            </a:r>
          </a:p>
        </p:txBody>
      </p:sp>
      <p:pic>
        <p:nvPicPr>
          <p:cNvPr id="103453" name="Picture 29">
            <a:hlinkClick r:id="" action="ppaction://media"/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65532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54" name="Picture 3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140076"/>
            <a:ext cx="4344988" cy="354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3456" name="Rectangle 32"/>
          <p:cNvSpPr>
            <a:spLocks noChangeArrowheads="1"/>
          </p:cNvSpPr>
          <p:nvPr/>
        </p:nvSpPr>
        <p:spPr bwMode="auto">
          <a:xfrm>
            <a:off x="1836738" y="263525"/>
            <a:ext cx="8602662" cy="1143000"/>
          </a:xfrm>
          <a:prstGeom prst="rect">
            <a:avLst/>
          </a:prstGeom>
          <a:solidFill>
            <a:srgbClr val="33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FFFFFF"/>
                </a:solidFill>
                <a:latin typeface="Rockwell Extra Bold" panose="02060903040505020403" pitchFamily="18" charset="0"/>
              </a:rPr>
              <a:t>If someone needed to lift a box to the top of the pile…</a:t>
            </a:r>
          </a:p>
        </p:txBody>
      </p:sp>
      <p:sp>
        <p:nvSpPr>
          <p:cNvPr id="103457" name="Rectangle 33"/>
          <p:cNvSpPr>
            <a:spLocks noChangeArrowheads="1"/>
          </p:cNvSpPr>
          <p:nvPr/>
        </p:nvSpPr>
        <p:spPr bwMode="auto">
          <a:xfrm>
            <a:off x="1524000" y="263525"/>
            <a:ext cx="9144000" cy="1143000"/>
          </a:xfrm>
          <a:prstGeom prst="rect">
            <a:avLst/>
          </a:prstGeom>
          <a:solidFill>
            <a:srgbClr val="33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400">
                <a:solidFill>
                  <a:srgbClr val="FFFFFF"/>
                </a:solidFill>
                <a:latin typeface="Rockwell Extra Bold" panose="02060903040505020403" pitchFamily="18" charset="0"/>
              </a:rPr>
              <a:t>There are two ways to do it but the amount of work is still the same!</a:t>
            </a: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914901" y="5186363"/>
            <a:ext cx="925513" cy="887412"/>
          </a:xfrm>
          <a:prstGeom prst="rect">
            <a:avLst/>
          </a:prstGeom>
          <a:solidFill>
            <a:srgbClr val="9933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103458" name="Rectangle 34"/>
          <p:cNvSpPr>
            <a:spLocks noChangeArrowheads="1"/>
          </p:cNvSpPr>
          <p:nvPr/>
        </p:nvSpPr>
        <p:spPr bwMode="auto">
          <a:xfrm>
            <a:off x="1524000" y="201613"/>
            <a:ext cx="9144000" cy="1395412"/>
          </a:xfrm>
          <a:prstGeom prst="rect">
            <a:avLst/>
          </a:prstGeom>
          <a:solidFill>
            <a:srgbClr val="33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400">
                <a:solidFill>
                  <a:srgbClr val="FFFFFF"/>
                </a:solidFill>
                <a:latin typeface="Rockwell Extra Bold" panose="02060903040505020403" pitchFamily="18" charset="0"/>
              </a:rPr>
              <a:t>They can just pick it up themselves and lift it; but this could take lots of effort!</a:t>
            </a:r>
          </a:p>
        </p:txBody>
      </p:sp>
      <p:sp>
        <p:nvSpPr>
          <p:cNvPr id="103459" name="Rectangle 35"/>
          <p:cNvSpPr>
            <a:spLocks noChangeArrowheads="1"/>
          </p:cNvSpPr>
          <p:nvPr/>
        </p:nvSpPr>
        <p:spPr bwMode="auto">
          <a:xfrm>
            <a:off x="1524000" y="163513"/>
            <a:ext cx="9144000" cy="147955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  <a:extLst/>
        </p:spPr>
        <p:txBody>
          <a:bodyPr anchor="ctr"/>
          <a:lstStyle>
            <a:lvl1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FFFFFF"/>
                </a:solidFill>
                <a:latin typeface="Rockwell Extra Bold" panose="02060903040505020403" pitchFamily="18" charset="0"/>
              </a:rPr>
              <a:t>Or, they could use a machine of some kind that will do the same work but with less effort!</a:t>
            </a:r>
          </a:p>
        </p:txBody>
      </p:sp>
      <p:pic>
        <p:nvPicPr>
          <p:cNvPr id="103461" name="Picture 37">
            <a:hlinkClick r:id="" action="ppaction://media"/>
          </p:cNvPr>
          <p:cNvPicPr>
            <a:picLocks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1063" y="65532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3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3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00555E-6 L -4.16667E-6 -0.3945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727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103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3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3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03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1034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034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034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034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034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2" dur="6351" fill="hold"/>
                                        <p:tgtEl>
                                          <p:spTgt spid="10346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6" dur="8033" fill="hold"/>
                                        <p:tgtEl>
                                          <p:spTgt spid="10345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4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3453"/>
                </p:tgtEl>
              </p:cMediaNode>
            </p:audio>
            <p:audio>
              <p:cMediaNode showWhenStopped="0">
                <p:cTn id="4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3461"/>
                </p:tgtEl>
              </p:cMediaNode>
            </p:audio>
          </p:childTnLst>
        </p:cTn>
      </p:par>
    </p:tnLst>
    <p:bldLst>
      <p:bldP spid="103446" grpId="0" animBg="1"/>
      <p:bldP spid="103448" grpId="0" animBg="1"/>
      <p:bldP spid="103448" grpId="1" animBg="1"/>
      <p:bldP spid="103456" grpId="0" animBg="1"/>
      <p:bldP spid="103457" grpId="0" animBg="1"/>
      <p:bldP spid="103428" grpId="0" animBg="1"/>
      <p:bldP spid="103458" grpId="0" animBg="1"/>
      <p:bldP spid="10345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8000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4193E-C0EB-4D8F-8B5A-8284A660E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91320"/>
          </a:xfrm>
          <a:solidFill>
            <a:srgbClr val="C00000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Verdana" pitchFamily="64" charset="0"/>
              </a:rPr>
              <a:t>Machines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A5E705-2FF4-43B3-9BDA-6C35DAAC1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03249"/>
            <a:ext cx="10972800" cy="4525963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4000" dirty="0">
                <a:solidFill>
                  <a:srgbClr val="000000"/>
                </a:solidFill>
              </a:rPr>
              <a:t>A device that helps makes work </a:t>
            </a:r>
            <a:r>
              <a:rPr lang="en-US" sz="4000" u="sng" dirty="0">
                <a:solidFill>
                  <a:srgbClr val="000000"/>
                </a:solidFill>
              </a:rPr>
              <a:t>easier </a:t>
            </a:r>
            <a:r>
              <a:rPr lang="en-US" sz="4000" dirty="0">
                <a:solidFill>
                  <a:srgbClr val="000000"/>
                </a:solidFill>
              </a:rPr>
              <a:t>by these 3 things:</a:t>
            </a:r>
          </a:p>
          <a:p>
            <a:pPr eaLnBrk="1" hangingPunct="1">
              <a:buFont typeface="Wingdings" pitchFamily="64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</a:rPr>
              <a:t>Changing the size of the force</a:t>
            </a:r>
          </a:p>
          <a:p>
            <a:pPr eaLnBrk="1" hangingPunct="1">
              <a:buFont typeface="Wingdings" pitchFamily="64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</a:rPr>
              <a:t>Changing the direction of the force</a:t>
            </a:r>
          </a:p>
          <a:p>
            <a:pPr eaLnBrk="1" hangingPunct="1">
              <a:buFont typeface="Wingdings" pitchFamily="64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</a:rPr>
              <a:t>The distance over which the force acts</a:t>
            </a:r>
          </a:p>
          <a:p>
            <a:pPr marL="0" indent="0" eaLnBrk="1" hangingPunct="1"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Note: They do not increase the amount of work done or</a:t>
            </a:r>
          </a:p>
          <a:p>
            <a:pPr marL="0" indent="0" eaLnBrk="1" hangingPunct="1"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decrease the amount of work you do</a:t>
            </a:r>
          </a:p>
          <a:p>
            <a:endParaRPr lang="en-US" dirty="0"/>
          </a:p>
        </p:txBody>
      </p:sp>
      <p:pic>
        <p:nvPicPr>
          <p:cNvPr id="4" name="Picture 4" descr="bd06500_">
            <a:extLst>
              <a:ext uri="{FF2B5EF4-FFF2-40B4-BE49-F238E27FC236}">
                <a16:creationId xmlns:a16="http://schemas.microsoft.com/office/drawing/2014/main" id="{C61E82CB-C449-4971-BEC2-E5596F62EC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6798" y="5297824"/>
            <a:ext cx="1768475" cy="149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in00443_">
            <a:extLst>
              <a:ext uri="{FF2B5EF4-FFF2-40B4-BE49-F238E27FC236}">
                <a16:creationId xmlns:a16="http://schemas.microsoft.com/office/drawing/2014/main" id="{C165835F-976A-43EB-B269-CA43CE3140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1643" y="2171599"/>
            <a:ext cx="2667000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BD05165_">
            <a:extLst>
              <a:ext uri="{FF2B5EF4-FFF2-40B4-BE49-F238E27FC236}">
                <a16:creationId xmlns:a16="http://schemas.microsoft.com/office/drawing/2014/main" id="{81667C78-72CB-4F2A-B0BC-F6CE135C8B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7530" y="4996521"/>
            <a:ext cx="1879600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4129891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>
          <a:gsLst>
            <a:gs pos="0">
              <a:srgbClr val="008000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rrowheads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chemeClr val="bg1"/>
                </a:solidFill>
              </a:rPr>
              <a:t>Forces involved:</a:t>
            </a:r>
          </a:p>
        </p:txBody>
      </p:sp>
      <p:sp>
        <p:nvSpPr>
          <p:cNvPr id="77827" name="Rectangle 3"/>
          <p:cNvSpPr>
            <a:spLocks noGrp="1" noRot="1" noChangeArrowheads="1"/>
          </p:cNvSpPr>
          <p:nvPr>
            <p:ph sz="half" idx="1"/>
          </p:nvPr>
        </p:nvSpPr>
        <p:spPr>
          <a:xfrm>
            <a:off x="2362200" y="1905000"/>
            <a:ext cx="3925888" cy="4191000"/>
          </a:xfrm>
        </p:spPr>
        <p:txBody>
          <a:bodyPr/>
          <a:lstStyle/>
          <a:p>
            <a:pPr eaLnBrk="1" hangingPunct="1">
              <a:buFont typeface="Wingdings" pitchFamily="64" charset="2"/>
              <a:buChar char="§"/>
              <a:defRPr/>
            </a:pPr>
            <a:r>
              <a:rPr lang="en-US" sz="4800" dirty="0"/>
              <a:t>Input Force </a:t>
            </a:r>
          </a:p>
          <a:p>
            <a:pPr lvl="1" eaLnBrk="1" hangingPunct="1">
              <a:buFont typeface="Wingdings" pitchFamily="64" charset="2"/>
              <a:buChar char="§"/>
              <a:defRPr/>
            </a:pPr>
            <a:r>
              <a:rPr lang="en-US" sz="4800" dirty="0"/>
              <a:t>F</a:t>
            </a:r>
            <a:r>
              <a:rPr lang="en-US" sz="4800" baseline="-25000" dirty="0"/>
              <a:t>e</a:t>
            </a:r>
          </a:p>
          <a:p>
            <a:pPr lvl="1" eaLnBrk="1" hangingPunct="1">
              <a:buFont typeface="Wingdings" pitchFamily="64" charset="2"/>
              <a:buChar char="§"/>
              <a:defRPr/>
            </a:pPr>
            <a:r>
              <a:rPr lang="en-US" sz="4800" dirty="0"/>
              <a:t>Force applied </a:t>
            </a:r>
            <a:r>
              <a:rPr lang="en-US" sz="4800" u="sng" dirty="0"/>
              <a:t>to</a:t>
            </a:r>
            <a:r>
              <a:rPr lang="en-US" sz="4800" dirty="0"/>
              <a:t> a machine</a:t>
            </a:r>
          </a:p>
          <a:p>
            <a:pPr lvl="1" eaLnBrk="1" hangingPunct="1">
              <a:buFont typeface="Wingdings" pitchFamily="64" charset="2"/>
              <a:buNone/>
              <a:defRPr/>
            </a:pPr>
            <a:endParaRPr lang="en-US" sz="4800" dirty="0"/>
          </a:p>
        </p:txBody>
      </p:sp>
      <p:sp>
        <p:nvSpPr>
          <p:cNvPr id="77828" name="Rectangle 4"/>
          <p:cNvSpPr>
            <a:spLocks noGrp="1" noRot="1" noChangeArrowheads="1"/>
          </p:cNvSpPr>
          <p:nvPr>
            <p:ph sz="half" idx="2"/>
          </p:nvPr>
        </p:nvSpPr>
        <p:spPr>
          <a:xfrm>
            <a:off x="6443664" y="1905000"/>
            <a:ext cx="3925887" cy="4191000"/>
          </a:xfrm>
        </p:spPr>
        <p:txBody>
          <a:bodyPr/>
          <a:lstStyle/>
          <a:p>
            <a:pPr eaLnBrk="1" hangingPunct="1">
              <a:buFont typeface="Wingdings" pitchFamily="64" charset="2"/>
              <a:buChar char="§"/>
              <a:defRPr/>
            </a:pPr>
            <a:r>
              <a:rPr lang="en-US" sz="4400" dirty="0"/>
              <a:t>Output Force</a:t>
            </a:r>
          </a:p>
          <a:p>
            <a:pPr lvl="1" eaLnBrk="1" hangingPunct="1">
              <a:buFont typeface="Wingdings" pitchFamily="64" charset="2"/>
              <a:buChar char="§"/>
              <a:defRPr/>
            </a:pPr>
            <a:r>
              <a:rPr lang="en-US" sz="4400" dirty="0"/>
              <a:t>F</a:t>
            </a:r>
            <a:r>
              <a:rPr lang="en-US" sz="4400" baseline="-25000" dirty="0"/>
              <a:t>r</a:t>
            </a:r>
          </a:p>
          <a:p>
            <a:pPr lvl="1" eaLnBrk="1" hangingPunct="1">
              <a:buFont typeface="Wingdings" pitchFamily="64" charset="2"/>
              <a:buChar char="§"/>
              <a:defRPr/>
            </a:pPr>
            <a:r>
              <a:rPr lang="en-US" sz="4400" dirty="0"/>
              <a:t>Force applied </a:t>
            </a:r>
            <a:r>
              <a:rPr lang="en-US" sz="4400" u="sng" dirty="0"/>
              <a:t>by</a:t>
            </a:r>
            <a:r>
              <a:rPr lang="en-US" sz="4400" dirty="0"/>
              <a:t> a machine</a:t>
            </a:r>
          </a:p>
          <a:p>
            <a:pPr lvl="1" eaLnBrk="1" hangingPunct="1">
              <a:buFont typeface="Wingdings" pitchFamily="64" charset="2"/>
              <a:buChar char="§"/>
              <a:defRPr/>
            </a:pP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7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7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78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78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78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78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 animBg="1" autoUpdateAnimBg="0"/>
      <p:bldP spid="77827" grpId="0" build="p" autoUpdateAnimBg="0"/>
      <p:bldP spid="77828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>
          <a:gsLst>
            <a:gs pos="0">
              <a:srgbClr val="008000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rrowheads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chemeClr val="bg1"/>
                </a:solidFill>
              </a:rPr>
              <a:t>Two forces, thus two types of work</a:t>
            </a:r>
          </a:p>
        </p:txBody>
      </p:sp>
      <p:sp>
        <p:nvSpPr>
          <p:cNvPr id="78851" name="Rectangle 3"/>
          <p:cNvSpPr>
            <a:spLocks noGrp="1" noRot="1" noChangeArrowheads="1"/>
          </p:cNvSpPr>
          <p:nvPr>
            <p:ph sz="half" idx="1"/>
          </p:nvPr>
        </p:nvSpPr>
        <p:spPr>
          <a:xfrm>
            <a:off x="1855763" y="1905000"/>
            <a:ext cx="3925888" cy="4191000"/>
          </a:xfrm>
        </p:spPr>
        <p:txBody>
          <a:bodyPr/>
          <a:lstStyle/>
          <a:p>
            <a:pPr eaLnBrk="1" hangingPunct="1">
              <a:buFont typeface="Wingdings" pitchFamily="64" charset="2"/>
              <a:buChar char="§"/>
              <a:defRPr/>
            </a:pPr>
            <a:r>
              <a:rPr lang="en-US" b="1" u="sng" dirty="0">
                <a:highlight>
                  <a:srgbClr val="FFFF00"/>
                </a:highlight>
              </a:rPr>
              <a:t>Work Input</a:t>
            </a:r>
          </a:p>
          <a:p>
            <a:pPr eaLnBrk="1" hangingPunct="1">
              <a:buFont typeface="Wingdings" pitchFamily="64" charset="2"/>
              <a:buChar char="ü"/>
              <a:defRPr/>
            </a:pPr>
            <a:r>
              <a:rPr lang="en-US" dirty="0"/>
              <a:t>work done </a:t>
            </a:r>
            <a:r>
              <a:rPr lang="en-US" u="sng" dirty="0"/>
              <a:t>on</a:t>
            </a:r>
            <a:r>
              <a:rPr lang="en-US" dirty="0"/>
              <a:t> a machine and  move it through a distance</a:t>
            </a:r>
          </a:p>
          <a:p>
            <a:pPr eaLnBrk="1" hangingPunct="1">
              <a:buFont typeface="Wingdings" pitchFamily="64" charset="2"/>
              <a:buNone/>
              <a:defRPr/>
            </a:pPr>
            <a:r>
              <a:rPr lang="en-US" dirty="0"/>
              <a:t>=Input force  x  the distance through which that force acts (input distance)</a:t>
            </a:r>
          </a:p>
        </p:txBody>
      </p:sp>
      <p:sp>
        <p:nvSpPr>
          <p:cNvPr id="78852" name="Rectangle 4"/>
          <p:cNvSpPr>
            <a:spLocks noGrp="1" noRot="1" noChangeArrowheads="1"/>
          </p:cNvSpPr>
          <p:nvPr>
            <p:ph sz="half" idx="2"/>
          </p:nvPr>
        </p:nvSpPr>
        <p:spPr>
          <a:xfrm>
            <a:off x="6823492" y="1905000"/>
            <a:ext cx="3925887" cy="4191000"/>
          </a:xfrm>
        </p:spPr>
        <p:txBody>
          <a:bodyPr/>
          <a:lstStyle/>
          <a:p>
            <a:pPr eaLnBrk="1" hangingPunct="1">
              <a:buFont typeface="Wingdings" pitchFamily="64" charset="2"/>
              <a:buChar char="§"/>
              <a:defRPr/>
            </a:pPr>
            <a:r>
              <a:rPr lang="en-US" b="1" u="sng" dirty="0">
                <a:highlight>
                  <a:srgbClr val="FFFF00"/>
                </a:highlight>
              </a:rPr>
              <a:t>Work Output</a:t>
            </a:r>
          </a:p>
          <a:p>
            <a:pPr eaLnBrk="1" hangingPunct="1">
              <a:buFont typeface="Wingdings" pitchFamily="64" charset="2"/>
              <a:buChar char="ü"/>
              <a:defRPr/>
            </a:pPr>
            <a:r>
              <a:rPr lang="en-US" dirty="0"/>
              <a:t>Work done </a:t>
            </a:r>
            <a:r>
              <a:rPr lang="en-US" u="sng" dirty="0"/>
              <a:t>by</a:t>
            </a:r>
            <a:r>
              <a:rPr lang="en-US" dirty="0"/>
              <a:t> the machine through a distance</a:t>
            </a:r>
          </a:p>
          <a:p>
            <a:pPr eaLnBrk="1" hangingPunct="1">
              <a:buFont typeface="Wingdings" pitchFamily="64" charset="2"/>
              <a:buNone/>
              <a:defRPr/>
            </a:pPr>
            <a:r>
              <a:rPr lang="en-US" dirty="0"/>
              <a:t>=Output force  x  the distance through which the resistance moves (output distance)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8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" fill="hold"/>
                                        <p:tgtEl>
                                          <p:spTgt spid="788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" fill="hold"/>
                                        <p:tgtEl>
                                          <p:spTgt spid="788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300" fill="hold"/>
                                        <p:tgtEl>
                                          <p:spTgt spid="788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300" fill="hold"/>
                                        <p:tgtEl>
                                          <p:spTgt spid="788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300" fill="hold"/>
                                        <p:tgtEl>
                                          <p:spTgt spid="788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300" fill="hold"/>
                                        <p:tgtEl>
                                          <p:spTgt spid="788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 build="p" autoUpdateAnimBg="0"/>
      <p:bldP spid="78851" grpId="0" build="p" autoUpdateAnimBg="0"/>
      <p:bldP spid="7885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>
          <a:gsLst>
            <a:gs pos="0">
              <a:srgbClr val="008000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09600" y="182881"/>
            <a:ext cx="10972800" cy="1276961"/>
          </a:xfrm>
          <a:solidFill>
            <a:srgbClr val="C00000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en-US" sz="4800" dirty="0">
                <a:solidFill>
                  <a:schemeClr val="bg1"/>
                </a:solidFill>
                <a:latin typeface="Verdana" pitchFamily="64" charset="0"/>
              </a:rPr>
              <a:t>Relationship between force and distance</a:t>
            </a:r>
          </a:p>
        </p:txBody>
      </p:sp>
      <p:sp>
        <p:nvSpPr>
          <p:cNvPr id="7680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117600" y="2029299"/>
            <a:ext cx="10935855" cy="41910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3600" dirty="0"/>
              <a:t>As 1 increase the other 1 decreases.</a:t>
            </a:r>
          </a:p>
          <a:p>
            <a:pPr marL="0" indent="0" eaLnBrk="1" hangingPunct="1">
              <a:buNone/>
              <a:defRPr/>
            </a:pPr>
            <a:r>
              <a:rPr lang="en-US" sz="3600" dirty="0"/>
              <a:t>Ex. If the force is increased the distance will decrease.</a:t>
            </a:r>
          </a:p>
          <a:p>
            <a:pPr marL="0" indent="0" eaLnBrk="1" hangingPunct="1">
              <a:buNone/>
              <a:defRPr/>
            </a:pPr>
            <a:r>
              <a:rPr lang="en-US" sz="3600" dirty="0"/>
              <a:t>Inversely Related</a:t>
            </a:r>
          </a:p>
          <a:p>
            <a:pPr marL="0" indent="0" eaLnBrk="1" hangingPunct="1">
              <a:buNone/>
              <a:defRPr/>
            </a:pPr>
            <a:r>
              <a:rPr lang="en-US" sz="3600" dirty="0"/>
              <a:t>Negative trend/negative correlation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5827" y="3874105"/>
            <a:ext cx="2095500" cy="200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739408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 animBg="1" autoUpdateAnimBg="0"/>
      <p:bldP spid="7680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008000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rrowheads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en-US" dirty="0">
                <a:solidFill>
                  <a:schemeClr val="bg1"/>
                </a:solidFill>
                <a:effectLst/>
              </a:rPr>
              <a:t>Can you get more work out than you put in?</a:t>
            </a:r>
          </a:p>
        </p:txBody>
      </p:sp>
      <p:sp>
        <p:nvSpPr>
          <p:cNvPr id="79876" name="Rectangle 4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918454" y="2259013"/>
            <a:ext cx="9059863" cy="4191000"/>
          </a:xfrm>
          <a:noFill/>
        </p:spPr>
        <p:txBody>
          <a:bodyPr/>
          <a:lstStyle/>
          <a:p>
            <a:pPr marL="0" indent="0" eaLnBrk="1" hangingPunct="1">
              <a:buNone/>
              <a:defRPr/>
            </a:pPr>
            <a:endParaRPr lang="en-US" dirty="0"/>
          </a:p>
          <a:p>
            <a:pPr eaLnBrk="1" hangingPunct="1">
              <a:buFont typeface="Wingdings" pitchFamily="64" charset="2"/>
              <a:buChar char="§"/>
              <a:defRPr/>
            </a:pPr>
            <a:endParaRPr lang="en-US" dirty="0"/>
          </a:p>
          <a:p>
            <a:pPr marL="0" indent="0" eaLnBrk="1" hangingPunct="1">
              <a:buNone/>
              <a:defRPr/>
            </a:pPr>
            <a:r>
              <a:rPr lang="en-US" sz="6000" b="1" dirty="0">
                <a:solidFill>
                  <a:srgbClr val="000000"/>
                </a:solidFill>
                <a:effectLst/>
              </a:rPr>
              <a:t>Big Idea</a:t>
            </a:r>
          </a:p>
          <a:p>
            <a:pPr eaLnBrk="1" hangingPunct="1">
              <a:buFont typeface="Wingdings" pitchFamily="64" charset="2"/>
              <a:buChar char="v"/>
              <a:defRPr/>
            </a:pPr>
            <a:r>
              <a:rPr lang="en-US" sz="4000" dirty="0">
                <a:solidFill>
                  <a:srgbClr val="000000"/>
                </a:solidFill>
                <a:effectLst/>
              </a:rPr>
              <a:t>Work output can never be greater than work input because of friction</a:t>
            </a:r>
          </a:p>
        </p:txBody>
      </p:sp>
      <p:pic>
        <p:nvPicPr>
          <p:cNvPr id="79875" name="Picture 3" descr="bd05869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214" y="1787862"/>
            <a:ext cx="1922345" cy="1908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98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98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98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98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98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 build="p" autoUpdateAnimBg="0"/>
      <p:bldP spid="79876" grpId="0" build="p" autoUpdateAnimBg="0"/>
    </p:bldLst>
  </p:timing>
</p:sld>
</file>

<file path=ppt/theme/theme1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</TotalTime>
  <Words>548</Words>
  <Application>Microsoft Office PowerPoint</Application>
  <PresentationFormat>Widescreen</PresentationFormat>
  <Paragraphs>74</Paragraphs>
  <Slides>12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Rockwell Extra Bold</vt:lpstr>
      <vt:lpstr>Verdana</vt:lpstr>
      <vt:lpstr>Wingdings</vt:lpstr>
      <vt:lpstr>2_Default Design</vt:lpstr>
      <vt:lpstr>PowerPoint Presentation</vt:lpstr>
      <vt:lpstr>Lesson Objectives</vt:lpstr>
      <vt:lpstr>Work and Power Lab</vt:lpstr>
      <vt:lpstr>How does it apply to real life?</vt:lpstr>
      <vt:lpstr>Machines</vt:lpstr>
      <vt:lpstr>Forces involved:</vt:lpstr>
      <vt:lpstr>Two forces, thus two types of work</vt:lpstr>
      <vt:lpstr>Relationship between force and distance</vt:lpstr>
      <vt:lpstr>Can you get more work out than you put in?</vt:lpstr>
      <vt:lpstr>How can you increase the work output of a machine?</vt:lpstr>
      <vt:lpstr>Big Ideas</vt:lpstr>
      <vt:lpstr>Big Ideas</vt:lpstr>
    </vt:vector>
  </TitlesOfParts>
  <Company>Boyertown Area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Berger, Jerry</dc:creator>
  <cp:lastModifiedBy>Berger, Jerry</cp:lastModifiedBy>
  <cp:revision>37</cp:revision>
  <dcterms:created xsi:type="dcterms:W3CDTF">2018-10-18T13:41:59Z</dcterms:created>
  <dcterms:modified xsi:type="dcterms:W3CDTF">2019-10-11T13:16:06Z</dcterms:modified>
</cp:coreProperties>
</file>